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82" r:id="rId18"/>
    <p:sldId id="271" r:id="rId19"/>
    <p:sldId id="283" r:id="rId20"/>
    <p:sldId id="284" r:id="rId21"/>
    <p:sldId id="276" r:id="rId22"/>
    <p:sldId id="272" r:id="rId23"/>
    <p:sldId id="273" r:id="rId24"/>
    <p:sldId id="274" r:id="rId25"/>
    <p:sldId id="277" r:id="rId26"/>
    <p:sldId id="280" r:id="rId27"/>
    <p:sldId id="275" r:id="rId28"/>
    <p:sldId id="278" r:id="rId29"/>
    <p:sldId id="279" r:id="rId3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E4734-610A-4C97-B00D-DE1FA6967F37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9FC60-8CFB-4DA2-9781-0892347BB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190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748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890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929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15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374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463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20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02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505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001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141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4C2B-8BD0-4375-BBF7-4B8DBABB0E95}" type="datetimeFigureOut">
              <a:rPr lang="en-NZ" smtClean="0"/>
              <a:t>28/03/2016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2129-1239-4DCA-A468-8EAEECDFBA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798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en-NZ" sz="6000" dirty="0" smtClean="0"/>
              <a:t>Planning for cycling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2924944"/>
            <a:ext cx="4824536" cy="2713856"/>
          </a:xfrm>
        </p:spPr>
        <p:txBody>
          <a:bodyPr>
            <a:normAutofit fontScale="92500" lnSpcReduction="10000"/>
          </a:bodyPr>
          <a:lstStyle/>
          <a:p>
            <a:r>
              <a:rPr lang="en-NZ" sz="2800" dirty="0" smtClean="0"/>
              <a:t>Waikato Sunrise Rotary Club</a:t>
            </a:r>
          </a:p>
          <a:p>
            <a:r>
              <a:rPr lang="en-NZ" sz="2800" dirty="0" smtClean="0"/>
              <a:t> 5</a:t>
            </a:r>
            <a:r>
              <a:rPr lang="en-NZ" sz="2800" baseline="30000" dirty="0" smtClean="0"/>
              <a:t>th</a:t>
            </a:r>
            <a:r>
              <a:rPr lang="en-NZ" sz="2800" dirty="0" smtClean="0"/>
              <a:t> February 2016</a:t>
            </a:r>
          </a:p>
          <a:p>
            <a:endParaRPr lang="en-NZ" sz="2800" dirty="0" smtClean="0"/>
          </a:p>
          <a:p>
            <a:r>
              <a:rPr lang="en-NZ" sz="2800" dirty="0" smtClean="0"/>
              <a:t>Roger Boulter, BA (Hons), CMILT</a:t>
            </a:r>
          </a:p>
          <a:p>
            <a:r>
              <a:rPr lang="en-NZ" sz="2800" dirty="0" smtClean="0"/>
              <a:t>Boulter Consulting</a:t>
            </a:r>
          </a:p>
          <a:p>
            <a:r>
              <a:rPr lang="en-NZ" sz="2800" i="1" dirty="0" smtClean="0"/>
              <a:t>urban &amp; transport planning </a:t>
            </a:r>
            <a:endParaRPr lang="en-NZ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7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“Integration” in transport planning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Public transport added in late 1980s/ early 1990s – as ‘alternative’ to the car</a:t>
            </a:r>
          </a:p>
          <a:p>
            <a:r>
              <a:rPr lang="en-NZ" dirty="0" smtClean="0"/>
              <a:t>Planning for cycling still a ‘backwater’ from all this (1977 Geelong Bike Plan </a:t>
            </a:r>
            <a:r>
              <a:rPr lang="en-NZ" dirty="0" err="1" smtClean="0"/>
              <a:t>etc</a:t>
            </a:r>
            <a:r>
              <a:rPr lang="en-NZ" dirty="0" smtClean="0"/>
              <a:t>)</a:t>
            </a:r>
          </a:p>
          <a:p>
            <a:r>
              <a:rPr lang="en-NZ" dirty="0" smtClean="0"/>
              <a:t>“</a:t>
            </a:r>
            <a:r>
              <a:rPr lang="en-NZ" i="1" dirty="0" smtClean="0"/>
              <a:t>Five Point Hierarchy of Measures</a:t>
            </a:r>
            <a:r>
              <a:rPr lang="en-NZ" dirty="0" smtClean="0"/>
              <a:t>” provides </a:t>
            </a:r>
            <a:r>
              <a:rPr lang="en-NZ" u="sng" dirty="0" smtClean="0"/>
              <a:t>potential </a:t>
            </a:r>
            <a:r>
              <a:rPr lang="en-NZ" dirty="0" smtClean="0"/>
              <a:t>for integration – but has it been applied?</a:t>
            </a:r>
          </a:p>
          <a:p>
            <a:r>
              <a:rPr lang="en-NZ" dirty="0" smtClean="0"/>
              <a:t>“</a:t>
            </a:r>
            <a:r>
              <a:rPr lang="en-NZ" i="1" dirty="0" smtClean="0"/>
              <a:t>Road user hierarchy</a:t>
            </a:r>
            <a:r>
              <a:rPr lang="en-NZ" dirty="0" smtClean="0"/>
              <a:t>” (York, UK) – nice concept, but again has it been applied?</a:t>
            </a:r>
          </a:p>
          <a:p>
            <a:r>
              <a:rPr lang="en-NZ" dirty="0" smtClean="0"/>
              <a:t>Answer: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</a:t>
            </a:r>
            <a:r>
              <a:rPr lang="en-NZ" u="sng" dirty="0" smtClean="0"/>
              <a:t>sometimes overseas, not much in NZ</a:t>
            </a:r>
          </a:p>
          <a:p>
            <a:pPr marL="0" indent="0">
              <a:buNone/>
            </a:pPr>
            <a:r>
              <a:rPr lang="en-NZ" dirty="0" smtClean="0"/>
              <a:t> 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2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More recent NZ developments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2008 John Key announces ‘NZ Cycle Trail’ as part of post-economic-crisis ‘jobs summit’</a:t>
            </a:r>
          </a:p>
          <a:p>
            <a:r>
              <a:rPr lang="en-NZ" i="1" dirty="0" smtClean="0"/>
              <a:t>“But I thought you had to be a left-wing greenie to like cycling?”</a:t>
            </a:r>
          </a:p>
          <a:p>
            <a:r>
              <a:rPr lang="en-NZ" dirty="0" smtClean="0"/>
              <a:t>Cycling’s image has changed radically – “</a:t>
            </a:r>
            <a:r>
              <a:rPr lang="en-NZ" i="1" dirty="0" smtClean="0"/>
              <a:t>the new golf”</a:t>
            </a:r>
          </a:p>
          <a:p>
            <a:r>
              <a:rPr lang="en-NZ" dirty="0" smtClean="0"/>
              <a:t>Higher-income rather than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lower income?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7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More recent NZ developments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2014 Cycling Safety Panel (responding to crashes)</a:t>
            </a:r>
          </a:p>
          <a:p>
            <a:r>
              <a:rPr lang="en-NZ" dirty="0" smtClean="0"/>
              <a:t>2014 Urban </a:t>
            </a:r>
            <a:r>
              <a:rPr lang="en-NZ" dirty="0" err="1" smtClean="0"/>
              <a:t>Cycleways</a:t>
            </a:r>
            <a:r>
              <a:rPr lang="en-NZ" dirty="0" smtClean="0"/>
              <a:t> Fund – boost total spending (</a:t>
            </a:r>
            <a:r>
              <a:rPr lang="en-NZ" dirty="0" err="1" smtClean="0"/>
              <a:t>inc</a:t>
            </a:r>
            <a:r>
              <a:rPr lang="en-NZ" dirty="0" smtClean="0"/>
              <a:t> local Councils) from about $100M to about $300M</a:t>
            </a:r>
          </a:p>
          <a:p>
            <a:r>
              <a:rPr lang="en-NZ" dirty="0" smtClean="0"/>
              <a:t>National Cycling Team at NZTA 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2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“</a:t>
            </a:r>
            <a:r>
              <a:rPr lang="en-NZ" i="1" dirty="0" smtClean="0"/>
              <a:t>Been there, driven that</a:t>
            </a:r>
            <a:r>
              <a:rPr lang="en-NZ" dirty="0" smtClean="0"/>
              <a:t>”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Major move (internationally and in NZ) away from the car since mid-1990s</a:t>
            </a:r>
          </a:p>
          <a:p>
            <a:r>
              <a:rPr lang="en-NZ" dirty="0" smtClean="0"/>
              <a:t>Transport planning innovations have almost all been in alternatives: high-speed trains, urban rail; trams; ‘transit-oriented development’; urban design/ ‘people-spaces’; planning for walking</a:t>
            </a:r>
          </a:p>
          <a:p>
            <a:r>
              <a:rPr lang="en-NZ" dirty="0" smtClean="0"/>
              <a:t>Total travel, and adolescents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driving tests, static/ declining  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4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 fruit on the ground: rail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Paris &amp; St Etienne, France</a:t>
            </a: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7" y="1268760"/>
            <a:ext cx="4128460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2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The fruit on the ground: international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NZ" sz="2800" dirty="0" smtClean="0"/>
              <a:t>1960s: build motorways; early 2000s, remove them</a:t>
            </a:r>
          </a:p>
          <a:p>
            <a:endParaRPr lang="en-NZ" sz="2800" dirty="0"/>
          </a:p>
          <a:p>
            <a:endParaRPr lang="en-NZ" sz="2800" dirty="0" smtClean="0"/>
          </a:p>
          <a:p>
            <a:endParaRPr lang="en-NZ" sz="2800" dirty="0"/>
          </a:p>
          <a:p>
            <a:endParaRPr lang="en-NZ" sz="2800" dirty="0" smtClean="0"/>
          </a:p>
          <a:p>
            <a:endParaRPr lang="en-NZ" sz="2800" dirty="0"/>
          </a:p>
          <a:p>
            <a:pPr lvl="4"/>
            <a:endParaRPr lang="en-NZ" sz="1600" dirty="0" smtClean="0"/>
          </a:p>
          <a:p>
            <a:pPr lvl="7"/>
            <a:endParaRPr lang="en-NZ" sz="1600" dirty="0"/>
          </a:p>
          <a:p>
            <a:pPr marL="3200400" lvl="7" indent="0">
              <a:buNone/>
            </a:pPr>
            <a:r>
              <a:rPr lang="en-NZ" sz="2800" dirty="0" smtClean="0"/>
              <a:t>    Old Square &amp;</a:t>
            </a:r>
          </a:p>
          <a:p>
            <a:pPr marL="3200400" lvl="7" indent="0">
              <a:buNone/>
            </a:pPr>
            <a:r>
              <a:rPr lang="en-NZ" sz="2800" dirty="0" smtClean="0"/>
              <a:t>    </a:t>
            </a:r>
            <a:r>
              <a:rPr lang="en-NZ" sz="2800" smtClean="0"/>
              <a:t>St Martins,</a:t>
            </a:r>
            <a:endParaRPr lang="en-NZ" sz="2800" dirty="0" smtClean="0"/>
          </a:p>
          <a:p>
            <a:pPr marL="3200400" lvl="7" indent="0">
              <a:buNone/>
            </a:pPr>
            <a:r>
              <a:rPr lang="en-NZ" sz="2800" dirty="0" smtClean="0"/>
              <a:t>    Birmingham</a:t>
            </a: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05906"/>
            <a:ext cx="3849892" cy="2887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77480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0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The fruit on the ground: international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Birmingham pedestrian </a:t>
            </a:r>
          </a:p>
          <a:p>
            <a:pPr marL="0" indent="0">
              <a:buNone/>
            </a:pPr>
            <a:r>
              <a:rPr lang="en-NZ" sz="2800" dirty="0"/>
              <a:t> </a:t>
            </a:r>
            <a:r>
              <a:rPr lang="en-NZ" sz="2800" dirty="0" smtClean="0"/>
              <a:t>   spaces: New Street &amp; </a:t>
            </a:r>
          </a:p>
          <a:p>
            <a:pPr marL="0" indent="0">
              <a:buNone/>
            </a:pPr>
            <a:r>
              <a:rPr lang="en-NZ" sz="2800" dirty="0"/>
              <a:t> </a:t>
            </a:r>
            <a:r>
              <a:rPr lang="en-NZ" sz="2800" dirty="0" smtClean="0"/>
              <a:t>   High Street</a:t>
            </a: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1844823"/>
            <a:ext cx="4020447" cy="3015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66982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8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/>
              <a:t>The fruit on the ground: rail (soon)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New Street station; Corporation Street light rail, Birmingham UK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3888432" cy="2916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4032448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049180"/>
            <a:ext cx="226774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7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/>
              <a:t>The fruit on the ground: New Zealand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Island Bay, Wellington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586"/>
            <a:ext cx="3923928" cy="2942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17761" y="2758703"/>
            <a:ext cx="4430712" cy="33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1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/>
              <a:t>The fruit on the ground: New Zealand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Island Bay,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 Wellington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38" y="1379117"/>
            <a:ext cx="2970076" cy="2227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930309"/>
            <a:ext cx="3552395" cy="266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791529" y="4307421"/>
            <a:ext cx="2617064" cy="1962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385063" y="1472780"/>
            <a:ext cx="2720305" cy="20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Scope of presentation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Approaching as transport planner</a:t>
            </a:r>
          </a:p>
          <a:p>
            <a:r>
              <a:rPr lang="en-NZ" dirty="0" smtClean="0"/>
              <a:t>Can only plan for cycling as part of wider transport planning</a:t>
            </a:r>
          </a:p>
          <a:p>
            <a:r>
              <a:rPr lang="en-NZ" dirty="0" smtClean="0"/>
              <a:t>Old-timer in this field – since 1982</a:t>
            </a:r>
          </a:p>
          <a:p>
            <a:r>
              <a:rPr lang="en-NZ" dirty="0" smtClean="0"/>
              <a:t>Topical – what’s happening in NZ</a:t>
            </a:r>
          </a:p>
          <a:p>
            <a:r>
              <a:rPr lang="en-NZ" dirty="0" smtClean="0"/>
              <a:t>‘Live’ issues – positive yet controversial 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4000" dirty="0"/>
              <a:t>I</a:t>
            </a:r>
            <a:r>
              <a:rPr lang="en-NZ" sz="4000" dirty="0" smtClean="0"/>
              <a:t>t works overseas – will it in New Zealand?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Island Bay, Wellington</a:t>
            </a:r>
          </a:p>
          <a:p>
            <a:pPr marL="0" indent="0">
              <a:buNone/>
            </a:pPr>
            <a:r>
              <a:rPr lang="en-NZ" dirty="0" smtClean="0"/>
              <a:t>    </a:t>
            </a:r>
            <a:r>
              <a:rPr lang="en-NZ" dirty="0" err="1" smtClean="0"/>
              <a:t>Braunschweig</a:t>
            </a:r>
            <a:r>
              <a:rPr lang="en-NZ" dirty="0" smtClean="0"/>
              <a:t>, Germany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27" y="1196752"/>
            <a:ext cx="4128459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23955"/>
            <a:ext cx="436848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1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/>
              <a:t>The fruit on the ground: New Zealand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Wainuiomata</a:t>
            </a:r>
            <a:r>
              <a:rPr lang="en-NZ" dirty="0" smtClean="0"/>
              <a:t> Hill Road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720413" cy="2790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6" y="2214246"/>
            <a:ext cx="3923928" cy="2942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60" y="4381441"/>
            <a:ext cx="2954548" cy="2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Challenges: </a:t>
            </a:r>
            <a:r>
              <a:rPr lang="en-NZ" dirty="0" err="1" smtClean="0"/>
              <a:t>MoT</a:t>
            </a:r>
            <a:r>
              <a:rPr lang="en-NZ" dirty="0" smtClean="0"/>
              <a:t> &amp; strategy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Ministry of Transport: recognise move from the car, but technology a major focus (driverless cars, Uber, </a:t>
            </a:r>
            <a:r>
              <a:rPr lang="en-NZ" dirty="0" err="1" smtClean="0"/>
              <a:t>etc</a:t>
            </a:r>
            <a:r>
              <a:rPr lang="en-NZ" dirty="0" smtClean="0"/>
              <a:t>).</a:t>
            </a:r>
          </a:p>
          <a:p>
            <a:r>
              <a:rPr lang="en-NZ" dirty="0" smtClean="0"/>
              <a:t>Address walking &amp; cycling; Government “</a:t>
            </a:r>
            <a:r>
              <a:rPr lang="en-NZ" i="1" dirty="0" smtClean="0"/>
              <a:t>does not favour”</a:t>
            </a:r>
            <a:r>
              <a:rPr lang="en-NZ" dirty="0" smtClean="0"/>
              <a:t> the 2005 NWCS (previous government) – but the only strategy NZ had, so build on it.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03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Challenges: </a:t>
            </a:r>
            <a:r>
              <a:rPr lang="en-NZ" dirty="0" err="1" smtClean="0"/>
              <a:t>MoT</a:t>
            </a:r>
            <a:r>
              <a:rPr lang="en-NZ" dirty="0" smtClean="0"/>
              <a:t> &amp; NZTA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err="1" smtClean="0"/>
              <a:t>MoT</a:t>
            </a:r>
            <a:r>
              <a:rPr lang="en-NZ" dirty="0" smtClean="0"/>
              <a:t> the ‘thinkers’, NZTA the ‘doers’</a:t>
            </a:r>
          </a:p>
          <a:p>
            <a:r>
              <a:rPr lang="en-NZ" dirty="0" smtClean="0"/>
              <a:t>Early 2000s, </a:t>
            </a:r>
            <a:r>
              <a:rPr lang="en-NZ" dirty="0" err="1" smtClean="0"/>
              <a:t>MoT</a:t>
            </a:r>
            <a:r>
              <a:rPr lang="en-NZ" dirty="0" smtClean="0"/>
              <a:t> led the strategy (NWCS), NZTA [predecessor agencies] put it into practice (e.g. CN&amp;RPG) – logical &amp; how it should be</a:t>
            </a:r>
          </a:p>
          <a:p>
            <a:r>
              <a:rPr lang="en-NZ" dirty="0" err="1" smtClean="0"/>
              <a:t>MoT</a:t>
            </a:r>
            <a:r>
              <a:rPr lang="en-NZ" dirty="0" smtClean="0"/>
              <a:t> </a:t>
            </a:r>
            <a:r>
              <a:rPr lang="en-NZ" dirty="0" smtClean="0"/>
              <a:t>strategic thinking needed, to guide NZTA ‘building </a:t>
            </a:r>
            <a:r>
              <a:rPr lang="en-NZ" dirty="0" err="1" smtClean="0"/>
              <a:t>cycleways</a:t>
            </a:r>
            <a:r>
              <a:rPr lang="en-NZ" dirty="0" smtClean="0"/>
              <a:t>’ </a:t>
            </a:r>
            <a:r>
              <a:rPr lang="en-NZ" dirty="0" err="1" smtClean="0"/>
              <a:t>etc</a:t>
            </a:r>
            <a:r>
              <a:rPr lang="en-NZ" dirty="0" smtClean="0"/>
              <a:t> (need to think about how this fits in with other </a:t>
            </a:r>
          </a:p>
          <a:p>
            <a:pPr marL="0" indent="0">
              <a:buNone/>
            </a:pPr>
            <a:r>
              <a:rPr lang="en-NZ" dirty="0" smtClean="0"/>
              <a:t>    transport planning &amp; funding).  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79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Challenges: the right actions?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NZTA reactive (Cycling Safety Panel), infrastructure- and engineer-led.</a:t>
            </a:r>
          </a:p>
          <a:p>
            <a:r>
              <a:rPr lang="en-NZ" dirty="0" smtClean="0"/>
              <a:t>Many NZTA-funded </a:t>
            </a:r>
            <a:r>
              <a:rPr lang="en-NZ" dirty="0" err="1" smtClean="0"/>
              <a:t>cycleways</a:t>
            </a:r>
            <a:r>
              <a:rPr lang="en-NZ" dirty="0" smtClean="0"/>
              <a:t> are ‘nice to haves’ (because of need to ensure budget is spent, so build what is ‘ready to go’).</a:t>
            </a:r>
            <a:endParaRPr lang="en-NZ" i="1" dirty="0" smtClean="0"/>
          </a:p>
          <a:p>
            <a:r>
              <a:rPr lang="en-NZ" dirty="0" smtClean="0"/>
              <a:t>Even the famous Auckland Central Motorway Junction cycleway bridge may have personal safety </a:t>
            </a:r>
            <a:r>
              <a:rPr lang="en-NZ" dirty="0" smtClean="0"/>
              <a:t>issues (no ‘escape’).</a:t>
            </a:r>
            <a:endParaRPr lang="en-NZ" dirty="0" smtClean="0"/>
          </a:p>
          <a:p>
            <a:r>
              <a:rPr lang="en-NZ" dirty="0" smtClean="0"/>
              <a:t>(</a:t>
            </a:r>
            <a:r>
              <a:rPr lang="en-NZ" dirty="0" err="1" smtClean="0"/>
              <a:t>cf</a:t>
            </a:r>
            <a:r>
              <a:rPr lang="en-NZ" dirty="0" smtClean="0"/>
              <a:t> London’s Hungerford Bridge)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27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Challenges: cycling &amp; road traffic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Most cycling will take place among road traffic</a:t>
            </a:r>
          </a:p>
          <a:p>
            <a:r>
              <a:rPr lang="en-NZ" dirty="0" smtClean="0"/>
              <a:t>Obvious – need to address this</a:t>
            </a:r>
          </a:p>
          <a:p>
            <a:r>
              <a:rPr lang="en-NZ" dirty="0" smtClean="0"/>
              <a:t>Most of any journey on any new ‘cycleway’ will involve some cycling on general-purpose roads – hence mid-1990s shift to addressing the motor traffic</a:t>
            </a:r>
          </a:p>
          <a:p>
            <a:r>
              <a:rPr lang="en-NZ" dirty="0" smtClean="0"/>
              <a:t>So ‘</a:t>
            </a:r>
            <a:r>
              <a:rPr lang="en-NZ" dirty="0" err="1" smtClean="0"/>
              <a:t>cycleways</a:t>
            </a:r>
            <a:r>
              <a:rPr lang="en-NZ" dirty="0" smtClean="0"/>
              <a:t>’ just ‘icing’ – more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important “</a:t>
            </a:r>
            <a:r>
              <a:rPr lang="en-NZ" i="1" dirty="0" smtClean="0"/>
              <a:t>what’s in the cake?”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7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Challenges: cycling &amp; road traffic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Cycling skills within traffic – big need for education</a:t>
            </a:r>
          </a:p>
          <a:p>
            <a:r>
              <a:rPr lang="en-NZ" dirty="0" smtClean="0"/>
              <a:t>Similar to driving instruction – on-road coaching</a:t>
            </a:r>
          </a:p>
          <a:p>
            <a:r>
              <a:rPr lang="en-NZ" dirty="0" smtClean="0"/>
              <a:t>John Franklin ‘</a:t>
            </a:r>
            <a:r>
              <a:rPr lang="en-NZ" dirty="0" err="1" smtClean="0"/>
              <a:t>Cyclecraft</a:t>
            </a:r>
            <a:r>
              <a:rPr lang="en-NZ" dirty="0" smtClean="0"/>
              <a:t>’ (UK), John Forester ‘Effective Cycling’ (USA) – both 1980s, vital, with prestigious endorsement (UK </a:t>
            </a:r>
            <a:r>
              <a:rPr lang="en-NZ" dirty="0" err="1" smtClean="0"/>
              <a:t>MoT</a:t>
            </a:r>
            <a:r>
              <a:rPr lang="en-NZ" dirty="0" smtClean="0"/>
              <a:t> &amp; USA MIT respectively) – needed in NZ</a:t>
            </a:r>
          </a:p>
          <a:p>
            <a:r>
              <a:rPr lang="en-NZ" dirty="0" smtClean="0"/>
              <a:t>Also, how motorists respond to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cycling (AA has been supportive)   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Conclusion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err="1" smtClean="0"/>
              <a:t>MoT</a:t>
            </a:r>
            <a:r>
              <a:rPr lang="en-NZ" dirty="0" smtClean="0"/>
              <a:t>: embrace walking &amp; cycling as part of response to people’s move away from the car</a:t>
            </a:r>
          </a:p>
          <a:p>
            <a:r>
              <a:rPr lang="en-NZ" dirty="0" err="1" smtClean="0"/>
              <a:t>MoT</a:t>
            </a:r>
            <a:r>
              <a:rPr lang="en-NZ" dirty="0" smtClean="0"/>
              <a:t>: dust off 2005 NWCS &amp; review it</a:t>
            </a:r>
          </a:p>
          <a:p>
            <a:r>
              <a:rPr lang="en-NZ" dirty="0" smtClean="0"/>
              <a:t>NZTA: translate reviewed NWCS into practice (carefully-thought-through mix of measures – not just </a:t>
            </a:r>
            <a:r>
              <a:rPr lang="en-NZ" dirty="0" smtClean="0"/>
              <a:t>infrastructure </a:t>
            </a:r>
            <a:r>
              <a:rPr lang="en-NZ" smtClean="0"/>
              <a:t>+ </a:t>
            </a:r>
            <a:r>
              <a:rPr lang="en-NZ" smtClean="0"/>
              <a:t>promotion)</a:t>
            </a:r>
            <a:endParaRPr lang="en-NZ" dirty="0" smtClean="0"/>
          </a:p>
          <a:p>
            <a:r>
              <a:rPr lang="en-NZ" dirty="0" smtClean="0"/>
              <a:t>NZTA: cycling should be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integrated with mainstream 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14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Forthcoming book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Motive 2014: A lot at risk of being lost</a:t>
            </a:r>
          </a:p>
          <a:p>
            <a:r>
              <a:rPr lang="en-NZ" dirty="0" smtClean="0"/>
              <a:t>Added motive 2015: avoid mistakes made in the past</a:t>
            </a:r>
          </a:p>
          <a:p>
            <a:r>
              <a:rPr lang="en-NZ" dirty="0" smtClean="0"/>
              <a:t>Cycling will probably increase (immensely popular, positive public image – unlike 1980s)</a:t>
            </a:r>
          </a:p>
          <a:p>
            <a:r>
              <a:rPr lang="en-NZ" dirty="0" smtClean="0"/>
              <a:t>But new cyclists could become crash statistics as they mix with traffic </a:t>
            </a:r>
          </a:p>
          <a:p>
            <a:r>
              <a:rPr lang="en-NZ" dirty="0" smtClean="0"/>
              <a:t>Road sharing education needed.  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00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Book: progress to publication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First draft written late 2015</a:t>
            </a:r>
          </a:p>
          <a:p>
            <a:r>
              <a:rPr lang="en-NZ" dirty="0" smtClean="0"/>
              <a:t>First draft professionally peer-reviewed end 2015</a:t>
            </a:r>
          </a:p>
          <a:p>
            <a:r>
              <a:rPr lang="en-NZ" dirty="0" smtClean="0"/>
              <a:t>First draft revision this month</a:t>
            </a:r>
          </a:p>
          <a:p>
            <a:r>
              <a:rPr lang="en-NZ" dirty="0" smtClean="0"/>
              <a:t>I am exploring publication options now (have a ‘default’ publisher)</a:t>
            </a:r>
          </a:p>
          <a:p>
            <a:r>
              <a:rPr lang="en-NZ" dirty="0" smtClean="0"/>
              <a:t>For ‘interested lay’ more than ‘professionals’</a:t>
            </a:r>
          </a:p>
          <a:p>
            <a:r>
              <a:rPr lang="en-NZ" dirty="0" smtClean="0"/>
              <a:t>Some have said my message is </a:t>
            </a:r>
          </a:p>
          <a:p>
            <a:pPr marL="0" indent="0">
              <a:buNone/>
            </a:pPr>
            <a:r>
              <a:rPr lang="en-NZ"/>
              <a:t> </a:t>
            </a:r>
            <a:r>
              <a:rPr lang="en-NZ" smtClean="0"/>
              <a:t>   much </a:t>
            </a:r>
            <a:r>
              <a:rPr lang="en-NZ" dirty="0" smtClean="0"/>
              <a:t>needed – wish me well!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bit about me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Urban and transport planner</a:t>
            </a:r>
          </a:p>
          <a:p>
            <a:r>
              <a:rPr lang="en-NZ" dirty="0" smtClean="0"/>
              <a:t>UK urban and regional planning degree, professional jobs in UK (plan making, development control, </a:t>
            </a:r>
            <a:r>
              <a:rPr lang="en-NZ" dirty="0" err="1" smtClean="0"/>
              <a:t>etc</a:t>
            </a:r>
            <a:r>
              <a:rPr lang="en-NZ" dirty="0" smtClean="0"/>
              <a:t>), then transport</a:t>
            </a:r>
          </a:p>
          <a:p>
            <a:r>
              <a:rPr lang="en-NZ" dirty="0" smtClean="0"/>
              <a:t>Last five years in UK (1990-95) ‘Cycling Officer’ Birmingham City Council (full-time)</a:t>
            </a:r>
          </a:p>
          <a:p>
            <a:r>
              <a:rPr lang="en-NZ" dirty="0" smtClean="0"/>
              <a:t>1995 migration to NZ, clued-up on RMA, District Plan work, MNZPI, then </a:t>
            </a:r>
          </a:p>
          <a:p>
            <a:pPr marL="0" indent="0">
              <a:buNone/>
            </a:pPr>
            <a:r>
              <a:rPr lang="en-NZ" dirty="0" smtClean="0"/>
              <a:t>    transport (Hamilton CC) 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bit about me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Planning for cycling caught up with me in NZ</a:t>
            </a:r>
          </a:p>
          <a:p>
            <a:r>
              <a:rPr lang="en-NZ" dirty="0" smtClean="0"/>
              <a:t>‘</a:t>
            </a:r>
            <a:r>
              <a:rPr lang="en-NZ" i="1" dirty="0" smtClean="0"/>
              <a:t>Into The Mainstream’ </a:t>
            </a:r>
            <a:r>
              <a:rPr lang="en-NZ" dirty="0" smtClean="0"/>
              <a:t>2000 while at HCC transportation policy planner job</a:t>
            </a:r>
          </a:p>
          <a:p>
            <a:r>
              <a:rPr lang="en-NZ" dirty="0" smtClean="0"/>
              <a:t>Consultancy beckoned – jumped in 2003</a:t>
            </a:r>
          </a:p>
          <a:p>
            <a:r>
              <a:rPr lang="en-NZ" dirty="0" smtClean="0"/>
              <a:t>2006 move to </a:t>
            </a:r>
            <a:r>
              <a:rPr lang="en-NZ" dirty="0" err="1" smtClean="0"/>
              <a:t>Wairarapa</a:t>
            </a:r>
            <a:r>
              <a:rPr lang="en-NZ" dirty="0" smtClean="0"/>
              <a:t> (family reasons)</a:t>
            </a:r>
          </a:p>
          <a:p>
            <a:r>
              <a:rPr lang="en-NZ" dirty="0" smtClean="0"/>
              <a:t>Work areas transport &amp; urban form, academic lecturing, government funding processes &amp; criteria, regional rail – and cycle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planning &amp; cycling strategies 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5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Planning for cycling – beginnings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1930s Germany – motorways and </a:t>
            </a:r>
            <a:r>
              <a:rPr lang="en-NZ" dirty="0" err="1" smtClean="0"/>
              <a:t>cycleways</a:t>
            </a:r>
            <a:endParaRPr lang="en-NZ" dirty="0" smtClean="0"/>
          </a:p>
          <a:p>
            <a:r>
              <a:rPr lang="en-NZ" dirty="0" smtClean="0"/>
              <a:t>‘Fast modes’ and ‘slow modes’ – hierarchies</a:t>
            </a:r>
          </a:p>
          <a:p>
            <a:r>
              <a:rPr lang="en-NZ" dirty="0" smtClean="0"/>
              <a:t>Applied to human race = holocaust</a:t>
            </a:r>
          </a:p>
          <a:p>
            <a:r>
              <a:rPr lang="en-NZ" dirty="0" smtClean="0"/>
              <a:t>Applied to transport = ‘road hierarchies’</a:t>
            </a:r>
          </a:p>
          <a:p>
            <a:r>
              <a:rPr lang="en-NZ" dirty="0" smtClean="0"/>
              <a:t>First ‘</a:t>
            </a:r>
            <a:r>
              <a:rPr lang="en-NZ" dirty="0" err="1" smtClean="0"/>
              <a:t>cycleways</a:t>
            </a:r>
            <a:r>
              <a:rPr lang="en-NZ" dirty="0" smtClean="0"/>
              <a:t>’ opposed by cyclists – implication “</a:t>
            </a:r>
            <a:r>
              <a:rPr lang="en-NZ" i="1" dirty="0" smtClean="0"/>
              <a:t>we are inferior</a:t>
            </a:r>
            <a:r>
              <a:rPr lang="en-NZ" dirty="0" smtClean="0"/>
              <a:t>”</a:t>
            </a:r>
          </a:p>
          <a:p>
            <a:r>
              <a:rPr lang="en-NZ" dirty="0" smtClean="0"/>
              <a:t>But taken on by 1960s post-war ‘new towns’</a:t>
            </a:r>
          </a:p>
          <a:p>
            <a:r>
              <a:rPr lang="en-NZ" dirty="0" smtClean="0"/>
              <a:t>‘Segregation ideal’ – </a:t>
            </a:r>
            <a:r>
              <a:rPr lang="en-NZ" dirty="0" err="1" smtClean="0"/>
              <a:t>cf</a:t>
            </a:r>
            <a:r>
              <a:rPr lang="en-NZ" dirty="0" smtClean="0"/>
              <a:t> Stevenage,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 Milton Keynes, Canberra  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1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Oil &amp; environmentalism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1970s ‘oil shocks’ &amp; ‘green’ movements</a:t>
            </a:r>
          </a:p>
          <a:p>
            <a:r>
              <a:rPr lang="en-NZ" dirty="0" smtClean="0"/>
              <a:t>1977 Geelong Bike Plan</a:t>
            </a:r>
          </a:p>
          <a:p>
            <a:r>
              <a:rPr lang="en-NZ" dirty="0" smtClean="0"/>
              <a:t>‘Four E’s’: “</a:t>
            </a:r>
            <a:r>
              <a:rPr lang="en-NZ" i="1" dirty="0" smtClean="0"/>
              <a:t>engineering, education, enforcement, encouragement</a:t>
            </a:r>
            <a:r>
              <a:rPr lang="en-NZ" dirty="0" smtClean="0"/>
              <a:t>”</a:t>
            </a:r>
          </a:p>
          <a:p>
            <a:r>
              <a:rPr lang="en-NZ" dirty="0" smtClean="0"/>
              <a:t>All about children (1970s) &amp; road safety</a:t>
            </a:r>
          </a:p>
          <a:p>
            <a:r>
              <a:rPr lang="en-NZ" dirty="0" smtClean="0"/>
              <a:t>‘Cycle route networks’ (‘back street’, off-road) – but couldn’t match roads in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quality (or sometimes safety)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Breakthrough – integration vital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Breakthrough: 1996 “</a:t>
            </a:r>
            <a:r>
              <a:rPr lang="en-NZ" i="1" dirty="0" smtClean="0"/>
              <a:t>Five Point Hierarchy of Measures”</a:t>
            </a:r>
            <a:r>
              <a:rPr lang="en-NZ" dirty="0" smtClean="0"/>
              <a:t> UK IHT et al</a:t>
            </a:r>
          </a:p>
          <a:p>
            <a:r>
              <a:rPr lang="en-NZ" dirty="0" smtClean="0"/>
              <a:t>First reduce traffic volumes; second reduce traffic speeds; then allocation of road space, intersections, </a:t>
            </a:r>
            <a:r>
              <a:rPr lang="en-NZ" u="sng" dirty="0" smtClean="0"/>
              <a:t>with cycle lanes and paths lowest in priority</a:t>
            </a:r>
          </a:p>
          <a:p>
            <a:r>
              <a:rPr lang="en-NZ" dirty="0" smtClean="0"/>
              <a:t>Opposite of what people had thought, and also more difficult than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‘building </a:t>
            </a:r>
            <a:r>
              <a:rPr lang="en-NZ" dirty="0" err="1" smtClean="0"/>
              <a:t>cycleways</a:t>
            </a:r>
            <a:r>
              <a:rPr lang="en-NZ" dirty="0" smtClean="0"/>
              <a:t>’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6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 Zealand developments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My ‘</a:t>
            </a:r>
            <a:r>
              <a:rPr lang="en-NZ" i="1" dirty="0" smtClean="0"/>
              <a:t>Into the Mainstream</a:t>
            </a:r>
            <a:r>
              <a:rPr lang="en-NZ" dirty="0" smtClean="0"/>
              <a:t>’ report of great interest to post-1999 government</a:t>
            </a:r>
          </a:p>
          <a:p>
            <a:r>
              <a:rPr lang="en-NZ" dirty="0" smtClean="0"/>
              <a:t>2005 </a:t>
            </a:r>
            <a:r>
              <a:rPr lang="en-NZ" i="1" dirty="0" smtClean="0"/>
              <a:t>National Walking &amp; Cycling Strategy</a:t>
            </a:r>
          </a:p>
          <a:p>
            <a:r>
              <a:rPr lang="en-NZ" dirty="0" smtClean="0"/>
              <a:t>2004 </a:t>
            </a:r>
            <a:r>
              <a:rPr lang="en-NZ" i="1" dirty="0" smtClean="0"/>
              <a:t>Cycle Network &amp; Route Planning Guide</a:t>
            </a:r>
          </a:p>
          <a:p>
            <a:r>
              <a:rPr lang="en-NZ" dirty="0" smtClean="0"/>
              <a:t>National Land Transport Fund money for cycling (2002)</a:t>
            </a:r>
          </a:p>
          <a:p>
            <a:r>
              <a:rPr lang="en-NZ" dirty="0" smtClean="0"/>
              <a:t>Local ‘cycling strategies’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5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“Integration” in transport planning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1930s traffic modelling (Chicago) – forecast traffic growth &amp; where it would want to go</a:t>
            </a:r>
          </a:p>
          <a:p>
            <a:r>
              <a:rPr lang="en-NZ" dirty="0" smtClean="0"/>
              <a:t>This has been the foundation of transport planning ever since</a:t>
            </a:r>
          </a:p>
          <a:p>
            <a:r>
              <a:rPr lang="en-NZ" dirty="0" smtClean="0"/>
              <a:t>Has become much more sophisticated since 1930s</a:t>
            </a:r>
          </a:p>
          <a:p>
            <a:r>
              <a:rPr lang="en-NZ" dirty="0" smtClean="0"/>
              <a:t>‘High point’ was 1960s – 1963 UK ‘Buchanan report’ followed by urban area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studies (Hamilton 1970)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16" y="5157192"/>
            <a:ext cx="280558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6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1396</Words>
  <Application>Microsoft Office PowerPoint</Application>
  <PresentationFormat>On-screen Show (4:3)</PresentationFormat>
  <Paragraphs>157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Planning for cycling</vt:lpstr>
      <vt:lpstr>Scope of presentation</vt:lpstr>
      <vt:lpstr>A bit about me</vt:lpstr>
      <vt:lpstr>A bit about me</vt:lpstr>
      <vt:lpstr>Planning for cycling – beginnings</vt:lpstr>
      <vt:lpstr>Oil &amp; environmentalism</vt:lpstr>
      <vt:lpstr>Breakthrough – integration vital</vt:lpstr>
      <vt:lpstr>New Zealand developments</vt:lpstr>
      <vt:lpstr>“Integration” in transport planning</vt:lpstr>
      <vt:lpstr>“Integration” in transport planning </vt:lpstr>
      <vt:lpstr>More recent NZ developments</vt:lpstr>
      <vt:lpstr>More recent NZ developments</vt:lpstr>
      <vt:lpstr>“Been there, driven that”</vt:lpstr>
      <vt:lpstr>The fruit on the ground: rail </vt:lpstr>
      <vt:lpstr>The fruit on the ground: international </vt:lpstr>
      <vt:lpstr>The fruit on the ground: international</vt:lpstr>
      <vt:lpstr>The fruit on the ground: rail (soon)</vt:lpstr>
      <vt:lpstr>The fruit on the ground: New Zealand</vt:lpstr>
      <vt:lpstr>The fruit on the ground: New Zealand</vt:lpstr>
      <vt:lpstr>It works overseas – will it in New Zealand?</vt:lpstr>
      <vt:lpstr>The fruit on the ground: New Zealand</vt:lpstr>
      <vt:lpstr>Challenges: MoT &amp; strategy</vt:lpstr>
      <vt:lpstr>Challenges: MoT &amp; NZTA</vt:lpstr>
      <vt:lpstr>Challenges: the right actions? </vt:lpstr>
      <vt:lpstr>Challenges: cycling &amp; road traffic </vt:lpstr>
      <vt:lpstr>Challenges: cycling &amp; road traffic </vt:lpstr>
      <vt:lpstr>Conclusion</vt:lpstr>
      <vt:lpstr>Forthcoming book</vt:lpstr>
      <vt:lpstr>Book: progress to publication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</dc:creator>
  <cp:lastModifiedBy>Roger</cp:lastModifiedBy>
  <cp:revision>33</cp:revision>
  <cp:lastPrinted>2016-03-27T23:24:58Z</cp:lastPrinted>
  <dcterms:created xsi:type="dcterms:W3CDTF">2016-01-25T01:15:51Z</dcterms:created>
  <dcterms:modified xsi:type="dcterms:W3CDTF">2016-03-28T01:31:15Z</dcterms:modified>
</cp:coreProperties>
</file>